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74" r:id="rId2"/>
    <p:sldId id="259" r:id="rId3"/>
    <p:sldId id="276" r:id="rId4"/>
    <p:sldId id="260" r:id="rId5"/>
    <p:sldId id="398" r:id="rId6"/>
    <p:sldId id="306" r:id="rId7"/>
    <p:sldId id="439" r:id="rId8"/>
    <p:sldId id="422" r:id="rId9"/>
    <p:sldId id="440" r:id="rId10"/>
    <p:sldId id="424" r:id="rId11"/>
    <p:sldId id="441" r:id="rId12"/>
    <p:sldId id="442" r:id="rId13"/>
    <p:sldId id="426" r:id="rId14"/>
    <p:sldId id="399" r:id="rId15"/>
    <p:sldId id="443" r:id="rId16"/>
    <p:sldId id="444" r:id="rId17"/>
    <p:sldId id="445" r:id="rId18"/>
    <p:sldId id="446" r:id="rId19"/>
    <p:sldId id="447" r:id="rId20"/>
    <p:sldId id="448" r:id="rId21"/>
    <p:sldId id="429" r:id="rId22"/>
    <p:sldId id="450" r:id="rId23"/>
    <p:sldId id="449" r:id="rId24"/>
    <p:sldId id="451" r:id="rId25"/>
    <p:sldId id="452" r:id="rId26"/>
    <p:sldId id="430" r:id="rId27"/>
    <p:sldId id="453" r:id="rId28"/>
    <p:sldId id="454" r:id="rId29"/>
    <p:sldId id="431" r:id="rId30"/>
    <p:sldId id="45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74"/>
    <p:restoredTop sz="94643"/>
  </p:normalViewPr>
  <p:slideViewPr>
    <p:cSldViewPr snapToGrid="0" snapToObjects="1">
      <p:cViewPr varScale="1">
        <p:scale>
          <a:sx n="135" d="100"/>
          <a:sy n="135" d="100"/>
        </p:scale>
        <p:origin x="10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40409-AA54-9F48-8656-95EBD0E16EFC}" type="datetimeFigureOut">
              <a:rPr lang="en-US" smtClean="0"/>
              <a:t>9/27/18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0FA80-1576-924F-8AFA-111A3237EF21}" type="slidenum">
              <a:rPr lang="en-US" smtClean="0"/>
              <a:t>‹#›</a:t>
            </a:fld>
            <a:endParaRPr lang="en-US"/>
          </a:p>
        </p:txBody>
      </p:sp>
    </p:spTree>
    <p:extLst>
      <p:ext uri="{BB962C8B-B14F-4D97-AF65-F5344CB8AC3E}">
        <p14:creationId xmlns:p14="http://schemas.microsoft.com/office/powerpoint/2010/main" val="117969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758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1381124"/>
          </a:xfrm>
        </p:spPr>
        <p:txBody>
          <a:bodyPr lIns="0" tIns="0" rIns="0" bIns="0" anchor="b">
            <a:normAutofit/>
          </a:bodyPr>
          <a:lstStyle>
            <a:lvl1pPr algn="ctr">
              <a:defRPr sz="3000" b="0">
                <a:solidFill>
                  <a:schemeClr val="tx1"/>
                </a:solidFill>
              </a:defRPr>
            </a:lvl1pPr>
          </a:lstStyle>
          <a:p>
            <a:r>
              <a:rPr lang="en-US" dirty="0"/>
              <a:t>CHAPTER 1</a:t>
            </a:r>
          </a:p>
        </p:txBody>
      </p:sp>
      <p:sp>
        <p:nvSpPr>
          <p:cNvPr id="3" name="Subtitle 2"/>
          <p:cNvSpPr>
            <a:spLocks noGrp="1"/>
          </p:cNvSpPr>
          <p:nvPr>
            <p:ph type="subTitle" idx="1" hasCustomPrompt="1"/>
          </p:nvPr>
        </p:nvSpPr>
        <p:spPr>
          <a:xfrm>
            <a:off x="685800" y="2849732"/>
            <a:ext cx="7772400" cy="3338004"/>
          </a:xfrm>
        </p:spPr>
        <p:txBody>
          <a:bodyPr lIns="0" tIns="0" rIns="0" bIns="0">
            <a:noAutofit/>
          </a:bodyPr>
          <a:lstStyle>
            <a:lvl1pPr marL="0" indent="0" algn="ctr">
              <a:buNone/>
              <a:defRPr sz="4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 Introduction to Selection</a:t>
            </a:r>
          </a:p>
        </p:txBody>
      </p:sp>
      <p:sp>
        <p:nvSpPr>
          <p:cNvPr id="4" name="Date Placeholder 3"/>
          <p:cNvSpPr>
            <a:spLocks noGrp="1"/>
          </p:cNvSpPr>
          <p:nvPr>
            <p:ph type="dt" sz="half" idx="10"/>
          </p:nvPr>
        </p:nvSpPr>
        <p:spPr>
          <a:xfrm>
            <a:off x="685800" y="6356352"/>
            <a:ext cx="7772400" cy="293024"/>
          </a:xfrm>
        </p:spPr>
        <p:txBody>
          <a:bodyPr lIns="0" tIns="0" rIns="0" bIns="0" anchor="b" anchorCtr="0"/>
          <a:lstStyle>
            <a:lvl1pPr algn="ctr">
              <a:defRPr sz="800" b="1">
                <a:latin typeface="+mj-lt"/>
              </a:defRPr>
            </a:lvl1pPr>
          </a:lstStyle>
          <a:p>
            <a:r>
              <a:rPr lang="en-US" dirty="0"/>
              <a:t>© 2019 Wessex Press • Human Resource Selection 9e • Gatewood, </a:t>
            </a:r>
            <a:r>
              <a:rPr lang="en-US" dirty="0" err="1"/>
              <a:t>Feild</a:t>
            </a:r>
            <a:r>
              <a:rPr lang="en-US" dirty="0"/>
              <a:t>, Barrick</a:t>
            </a:r>
          </a:p>
        </p:txBody>
      </p:sp>
      <p:cxnSp>
        <p:nvCxnSpPr>
          <p:cNvPr id="9" name="Straight Connector 8">
            <a:extLst>
              <a:ext uri="{FF2B5EF4-FFF2-40B4-BE49-F238E27FC236}">
                <a16:creationId xmlns:a16="http://schemas.microsoft.com/office/drawing/2014/main" id="{DDFF1564-7A40-5B4B-9A24-3601B5A06E57}"/>
              </a:ext>
            </a:extLst>
          </p:cNvPr>
          <p:cNvCxnSpPr>
            <a:cxnSpLocks/>
          </p:cNvCxnSpPr>
          <p:nvPr userDrawn="1"/>
        </p:nvCxnSpPr>
        <p:spPr>
          <a:xfrm>
            <a:off x="0" y="2654425"/>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2508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29262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97639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200"/>
            </a:lvl1pPr>
            <a:lvl2pPr>
              <a:spcBef>
                <a:spcPts val="1200"/>
              </a:spcBef>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mj-lt"/>
              </a:defRPr>
            </a:lvl1pPr>
          </a:lstStyle>
          <a:p>
            <a:r>
              <a:rPr lang="en-US" dirty="0"/>
              <a:t>© 2019 Wessex Press • Human Resource Selection 9e • Gatewood, </a:t>
            </a:r>
            <a:r>
              <a:rPr lang="en-US" dirty="0" err="1"/>
              <a:t>Feild</a:t>
            </a:r>
            <a:r>
              <a:rPr lang="en-US" dirty="0"/>
              <a:t>, Barrick</a:t>
            </a:r>
          </a:p>
        </p:txBody>
      </p:sp>
      <p:sp>
        <p:nvSpPr>
          <p:cNvPr id="6" name="Slide Number Placeholder 5"/>
          <p:cNvSpPr>
            <a:spLocks noGrp="1"/>
          </p:cNvSpPr>
          <p:nvPr>
            <p:ph type="sldNum" sz="quarter" idx="12"/>
          </p:nvPr>
        </p:nvSpPr>
        <p:spPr/>
        <p:txBody>
          <a:bodyPr/>
          <a:lstStyle>
            <a:lvl1pPr>
              <a:defRPr>
                <a:latin typeface="+mj-lt"/>
              </a:defRPr>
            </a:lvl1pPr>
          </a:lstStyle>
          <a:p>
            <a:fld id="{C6E7765F-978A-F841-9637-D5ED7CD3AF88}" type="slidenum">
              <a:rPr lang="en-US" smtClean="0"/>
              <a:pPr/>
              <a:t>‹#›</a:t>
            </a:fld>
            <a:endParaRPr lang="en-US" dirty="0"/>
          </a:p>
        </p:txBody>
      </p:sp>
    </p:spTree>
    <p:extLst>
      <p:ext uri="{BB962C8B-B14F-4D97-AF65-F5344CB8AC3E}">
        <p14:creationId xmlns:p14="http://schemas.microsoft.com/office/powerpoint/2010/main" val="416461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623888" y="6418554"/>
            <a:ext cx="5491162" cy="225752"/>
          </a:xfrm>
          <a:prstGeom prst="rect">
            <a:avLst/>
          </a:prstGeom>
        </p:spPr>
        <p:txBody>
          <a:bodyPr lIns="0" tIns="0" rIns="0" bIns="0" anchor="b" anchorCtr="0"/>
          <a:lstStyle>
            <a:lvl1pPr>
              <a:defRPr sz="800"/>
            </a:lvl1pPr>
          </a:lstStyle>
          <a:p>
            <a:r>
              <a:rPr lang="en-US" dirty="0"/>
              <a:t>© 2019 Wessex Press • Human Resource Selection 9e • Gatewood, </a:t>
            </a:r>
            <a:r>
              <a:rPr lang="en-US" dirty="0" err="1"/>
              <a:t>Feild</a:t>
            </a:r>
            <a:r>
              <a:rPr lang="en-US" dirty="0"/>
              <a:t>, Barrick</a:t>
            </a:r>
          </a:p>
        </p:txBody>
      </p:sp>
      <p:sp>
        <p:nvSpPr>
          <p:cNvPr id="6" name="Slide Number Placeholder 5"/>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185265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33130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99898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110479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70509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61168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51009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097280"/>
          </a:xfrm>
          <a:prstGeom prst="rect">
            <a:avLst/>
          </a:prstGeom>
          <a:solidFill>
            <a:srgbClr val="007580"/>
          </a:solidFill>
        </p:spPr>
        <p:txBody>
          <a:bodyPr vert="horz" lIns="548640" tIns="0" rIns="548640" bIns="0" rtlCol="0" anchor="ctr">
            <a:normAutofit/>
          </a:bodyPr>
          <a:lstStyle/>
          <a:p>
            <a:r>
              <a:rPr lang="en-US" dirty="0"/>
              <a:t>Click to edit Master title style</a:t>
            </a:r>
          </a:p>
        </p:txBody>
      </p:sp>
      <p:sp>
        <p:nvSpPr>
          <p:cNvPr id="3" name="Text Placeholder 2"/>
          <p:cNvSpPr>
            <a:spLocks noGrp="1"/>
          </p:cNvSpPr>
          <p:nvPr>
            <p:ph type="body" idx="1"/>
          </p:nvPr>
        </p:nvSpPr>
        <p:spPr>
          <a:xfrm>
            <a:off x="628650" y="1463040"/>
            <a:ext cx="7886700" cy="470327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418554"/>
            <a:ext cx="3943350" cy="225752"/>
          </a:xfrm>
          <a:prstGeom prst="rect">
            <a:avLst/>
          </a:prstGeom>
        </p:spPr>
        <p:txBody>
          <a:bodyPr vert="horz" lIns="0" tIns="0" rIns="0" bIns="0" rtlCol="0" anchor="b" anchorCtr="0"/>
          <a:lstStyle>
            <a:lvl1pPr algn="l">
              <a:defRPr sz="800">
                <a:solidFill>
                  <a:schemeClr val="tx1"/>
                </a:solidFill>
              </a:defRPr>
            </a:lvl1pPr>
          </a:lstStyle>
          <a:p>
            <a:r>
              <a:rPr lang="en-US" dirty="0"/>
              <a:t>© 2019 Wessex Press • Human Resource Selection 9e • Gatewood, </a:t>
            </a:r>
            <a:r>
              <a:rPr lang="en-US" dirty="0" err="1"/>
              <a:t>Feild</a:t>
            </a:r>
            <a:r>
              <a:rPr lang="en-US" dirty="0"/>
              <a:t>, Barrick</a:t>
            </a:r>
          </a:p>
        </p:txBody>
      </p:sp>
      <p:sp>
        <p:nvSpPr>
          <p:cNvPr id="6" name="Slide Number Placeholder 5"/>
          <p:cNvSpPr>
            <a:spLocks noGrp="1"/>
          </p:cNvSpPr>
          <p:nvPr>
            <p:ph type="sldNum" sz="quarter" idx="4"/>
          </p:nvPr>
        </p:nvSpPr>
        <p:spPr>
          <a:xfrm>
            <a:off x="6457950" y="6418554"/>
            <a:ext cx="2057400" cy="225751"/>
          </a:xfrm>
          <a:prstGeom prst="rect">
            <a:avLst/>
          </a:prstGeom>
        </p:spPr>
        <p:txBody>
          <a:bodyPr vert="horz" lIns="0" tIns="0" rIns="0" bIns="0" rtlCol="0" anchor="b" anchorCtr="0"/>
          <a:lstStyle>
            <a:lvl1pPr algn="r">
              <a:defRPr sz="800">
                <a:solidFill>
                  <a:schemeClr val="tx1"/>
                </a:solidFill>
              </a:defRPr>
            </a:lvl1pPr>
          </a:lstStyle>
          <a:p>
            <a:fld id="{C6E7765F-978A-F841-9637-D5ED7CD3AF88}" type="slidenum">
              <a:rPr lang="en-US" smtClean="0"/>
              <a:pPr/>
              <a:t>‹#›</a:t>
            </a:fld>
            <a:endParaRPr lang="en-US" dirty="0"/>
          </a:p>
        </p:txBody>
      </p:sp>
    </p:spTree>
    <p:extLst>
      <p:ext uri="{BB962C8B-B14F-4D97-AF65-F5344CB8AC3E}">
        <p14:creationId xmlns:p14="http://schemas.microsoft.com/office/powerpoint/2010/main" val="3267395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7D390B-1F5F-A941-ADE7-FBFB07EB8511}"/>
              </a:ext>
            </a:extLst>
          </p:cNvPr>
          <p:cNvPicPr>
            <a:picLocks noChangeAspect="1"/>
          </p:cNvPicPr>
          <p:nvPr/>
        </p:nvPicPr>
        <p:blipFill rotWithShape="1">
          <a:blip r:embed="rId2"/>
          <a:srcRect b="29897"/>
          <a:stretch/>
        </p:blipFill>
        <p:spPr>
          <a:xfrm>
            <a:off x="886120" y="0"/>
            <a:ext cx="7315200" cy="6410227"/>
          </a:xfrm>
          <a:prstGeom prst="rect">
            <a:avLst/>
          </a:prstGeom>
        </p:spPr>
      </p:pic>
    </p:spTree>
    <p:extLst>
      <p:ext uri="{BB962C8B-B14F-4D97-AF65-F5344CB8AC3E}">
        <p14:creationId xmlns:p14="http://schemas.microsoft.com/office/powerpoint/2010/main" val="46386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Work Samples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Development of Work-Sample Tests</a:t>
            </a:r>
          </a:p>
          <a:p>
            <a:pPr marL="460375" indent="-225425">
              <a:lnSpc>
                <a:spcPct val="100000"/>
              </a:lnSpc>
              <a:spcBef>
                <a:spcPts val="1200"/>
              </a:spcBef>
            </a:pPr>
            <a:r>
              <a:rPr lang="en-US" sz="2000" dirty="0"/>
              <a:t>Steps taken to develop these tests:</a:t>
            </a:r>
          </a:p>
          <a:p>
            <a:pPr marL="977900" indent="-292100">
              <a:lnSpc>
                <a:spcPct val="100000"/>
              </a:lnSpc>
              <a:spcBef>
                <a:spcPts val="1200"/>
              </a:spcBef>
              <a:buSzPct val="95000"/>
              <a:buFont typeface="+mj-lt"/>
              <a:buAutoNum type="arabicPeriod"/>
            </a:pPr>
            <a:r>
              <a:rPr lang="en-US" sz="2000" dirty="0"/>
              <a:t>Perform job analysis</a:t>
            </a:r>
          </a:p>
          <a:p>
            <a:pPr marL="977900" indent="-292100">
              <a:lnSpc>
                <a:spcPct val="100000"/>
              </a:lnSpc>
              <a:spcBef>
                <a:spcPts val="1200"/>
              </a:spcBef>
              <a:buSzPct val="95000"/>
              <a:buFont typeface="+mj-lt"/>
              <a:buAutoNum type="arabicPeriod"/>
            </a:pPr>
            <a:r>
              <a:rPr lang="en-US" sz="2000" dirty="0"/>
              <a:t>Identify important job tasks to be tested</a:t>
            </a:r>
          </a:p>
          <a:p>
            <a:pPr marL="977900" indent="-292100">
              <a:lnSpc>
                <a:spcPct val="100000"/>
              </a:lnSpc>
              <a:spcBef>
                <a:spcPts val="1200"/>
              </a:spcBef>
              <a:buSzPct val="95000"/>
              <a:buFont typeface="+mj-lt"/>
              <a:buAutoNum type="arabicPeriod"/>
            </a:pPr>
            <a:r>
              <a:rPr lang="en-US" sz="2000" dirty="0"/>
              <a:t>Develop testing procedures:</a:t>
            </a:r>
          </a:p>
          <a:p>
            <a:pPr marL="1260475" indent="-227013">
              <a:lnSpc>
                <a:spcPct val="100000"/>
              </a:lnSpc>
              <a:spcBef>
                <a:spcPts val="300"/>
              </a:spcBef>
              <a:buSzPct val="95000"/>
            </a:pPr>
            <a:r>
              <a:rPr lang="en-US" sz="2000" dirty="0"/>
              <a:t>Select tasks</a:t>
            </a:r>
          </a:p>
          <a:p>
            <a:pPr marL="1260475" indent="-227013">
              <a:lnSpc>
                <a:spcPct val="100000"/>
              </a:lnSpc>
              <a:spcBef>
                <a:spcPts val="300"/>
              </a:spcBef>
              <a:buSzPct val="95000"/>
            </a:pPr>
            <a:r>
              <a:rPr lang="en-US" sz="2000" dirty="0"/>
              <a:t>Specify testing procedures</a:t>
            </a:r>
          </a:p>
          <a:p>
            <a:pPr marL="1260475" indent="-227013">
              <a:lnSpc>
                <a:spcPct val="100000"/>
              </a:lnSpc>
              <a:spcBef>
                <a:spcPts val="300"/>
              </a:spcBef>
              <a:buSzPct val="95000"/>
            </a:pPr>
            <a:r>
              <a:rPr lang="en-US" sz="2000" dirty="0"/>
              <a:t>Establish independent test sections</a:t>
            </a:r>
          </a:p>
          <a:p>
            <a:pPr marL="1260475" indent="-227013">
              <a:lnSpc>
                <a:spcPct val="100000"/>
              </a:lnSpc>
              <a:spcBef>
                <a:spcPts val="300"/>
              </a:spcBef>
              <a:buSzPct val="95000"/>
            </a:pPr>
            <a:r>
              <a:rPr lang="en-US" sz="2000" dirty="0"/>
              <a:t>Eliminate contaminating factors</a:t>
            </a:r>
          </a:p>
          <a:p>
            <a:pPr marL="1260475" indent="-227013">
              <a:lnSpc>
                <a:spcPct val="100000"/>
              </a:lnSpc>
              <a:spcBef>
                <a:spcPts val="300"/>
              </a:spcBef>
              <a:buSzPct val="95000"/>
            </a:pPr>
            <a:r>
              <a:rPr lang="en-US" sz="2000" dirty="0"/>
              <a:t>Select the number of test problems</a:t>
            </a:r>
          </a:p>
          <a:p>
            <a:pPr marL="977900" indent="-292100">
              <a:lnSpc>
                <a:spcPct val="100000"/>
              </a:lnSpc>
              <a:spcBef>
                <a:spcPts val="1200"/>
              </a:spcBef>
              <a:buSzPct val="95000"/>
              <a:buFont typeface="+mj-lt"/>
              <a:buAutoNum type="arabicPeriod" startAt="4"/>
            </a:pPr>
            <a:r>
              <a:rPr lang="en-US" sz="2000" dirty="0"/>
              <a:t>Develop scoring procedures (Table 13.3)</a:t>
            </a:r>
          </a:p>
          <a:p>
            <a:pPr marL="977900" indent="-292100">
              <a:lnSpc>
                <a:spcPct val="100000"/>
              </a:lnSpc>
              <a:spcBef>
                <a:spcPts val="1200"/>
              </a:spcBef>
              <a:buSzPct val="95000"/>
              <a:buFont typeface="+mj-lt"/>
              <a:buAutoNum type="arabicPeriod" startAt="4"/>
            </a:pPr>
            <a:r>
              <a:rPr lang="en-US" sz="2000" dirty="0"/>
              <a:t>Train judges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10</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85832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Work Samples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11</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8" name="Picture 7">
            <a:extLst>
              <a:ext uri="{FF2B5EF4-FFF2-40B4-BE49-F238E27FC236}">
                <a16:creationId xmlns:a16="http://schemas.microsoft.com/office/drawing/2014/main" id="{A54436B5-22CB-DF44-8FC9-F86140CCFF93}"/>
              </a:ext>
            </a:extLst>
          </p:cNvPr>
          <p:cNvPicPr>
            <a:picLocks noChangeAspect="1"/>
          </p:cNvPicPr>
          <p:nvPr/>
        </p:nvPicPr>
        <p:blipFill>
          <a:blip r:embed="rId2"/>
          <a:stretch>
            <a:fillRect/>
          </a:stretch>
        </p:blipFill>
        <p:spPr>
          <a:xfrm>
            <a:off x="628650" y="1385269"/>
            <a:ext cx="7886700" cy="4087459"/>
          </a:xfrm>
          <a:prstGeom prst="rect">
            <a:avLst/>
          </a:prstGeom>
        </p:spPr>
      </p:pic>
    </p:spTree>
    <p:extLst>
      <p:ext uri="{BB962C8B-B14F-4D97-AF65-F5344CB8AC3E}">
        <p14:creationId xmlns:p14="http://schemas.microsoft.com/office/powerpoint/2010/main" val="2732892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Work Samples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Validity of Work-Sample Tests</a:t>
            </a:r>
          </a:p>
          <a:p>
            <a:pPr marL="460375" indent="-225425">
              <a:lnSpc>
                <a:spcPct val="100000"/>
              </a:lnSpc>
              <a:spcBef>
                <a:spcPts val="1200"/>
              </a:spcBef>
            </a:pPr>
            <a:r>
              <a:rPr lang="en-US" sz="2000" dirty="0"/>
              <a:t>Studies that examine the validity of work-sample tests in selection have been consistently positive – many single-sample studies</a:t>
            </a:r>
          </a:p>
          <a:p>
            <a:pPr marL="920750" indent="-225425">
              <a:lnSpc>
                <a:spcPct val="100000"/>
              </a:lnSpc>
              <a:spcBef>
                <a:spcPts val="600"/>
              </a:spcBef>
              <a:buFont typeface="Wingdings" pitchFamily="2" charset="2"/>
              <a:buChar char="§"/>
            </a:pPr>
            <a:r>
              <a:rPr lang="en-US" sz="2000" dirty="0"/>
              <a:t>Authors determined only a small difference in validity when objective (measured outcome of the task) or subjective (supervisor’s judgment) job performance criteria measures were used</a:t>
            </a:r>
          </a:p>
          <a:p>
            <a:pPr marL="460375" indent="-225425">
              <a:lnSpc>
                <a:spcPct val="100000"/>
              </a:lnSpc>
              <a:spcBef>
                <a:spcPts val="1200"/>
              </a:spcBef>
            </a:pPr>
            <a:r>
              <a:rPr lang="en-US" sz="2000" dirty="0"/>
              <a:t>Work-sample tests demonstrate much smaller differences between groups of black and white applicants than many written tests – especially cognitive ability tests</a:t>
            </a:r>
          </a:p>
          <a:p>
            <a:pPr marL="460375" indent="-225425">
              <a:lnSpc>
                <a:spcPct val="100000"/>
              </a:lnSpc>
              <a:spcBef>
                <a:spcPts val="1200"/>
              </a:spcBef>
            </a:pPr>
            <a:r>
              <a:rPr lang="en-US" sz="2000" dirty="0"/>
              <a:t>Other benefits – no complaints lodged about their appropriateness</a:t>
            </a:r>
          </a:p>
          <a:p>
            <a:pPr marL="460375" indent="-225425">
              <a:lnSpc>
                <a:spcPct val="100000"/>
              </a:lnSpc>
              <a:spcBef>
                <a:spcPts val="1200"/>
              </a:spcBef>
            </a:pPr>
            <a:r>
              <a:rPr lang="en-US" sz="2000" dirty="0"/>
              <a:t>Can also serve as a way of displaying the actual job to the applicant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12</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373529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234950" indent="-227013">
              <a:lnSpc>
                <a:spcPct val="100000"/>
              </a:lnSpc>
              <a:spcBef>
                <a:spcPts val="1200"/>
              </a:spcBef>
            </a:pPr>
            <a:r>
              <a:rPr lang="en-US" sz="2000" dirty="0"/>
              <a:t>When simulation tests are used for selection of managers, professionals, executives, they are commonly referred to as </a:t>
            </a:r>
            <a:r>
              <a:rPr lang="en-US" sz="2000" i="1" dirty="0"/>
              <a:t>assessment centers </a:t>
            </a:r>
            <a:r>
              <a:rPr lang="en-US" sz="2000" dirty="0"/>
              <a:t>(ACs)</a:t>
            </a:r>
          </a:p>
          <a:p>
            <a:pPr marL="234950" indent="-227013">
              <a:lnSpc>
                <a:spcPct val="100000"/>
              </a:lnSpc>
              <a:spcBef>
                <a:spcPts val="1200"/>
              </a:spcBef>
            </a:pPr>
            <a:r>
              <a:rPr lang="en-US" sz="2000" dirty="0"/>
              <a:t>An AC is a procedure for measuring WRCs in groups of individuals (6-12 people) using a series of devices, many of which are verbal simulation tests</a:t>
            </a:r>
          </a:p>
          <a:p>
            <a:pPr marL="234950" indent="-227013">
              <a:lnSpc>
                <a:spcPct val="100000"/>
              </a:lnSpc>
              <a:spcBef>
                <a:spcPts val="1200"/>
              </a:spcBef>
            </a:pPr>
            <a:r>
              <a:rPr lang="en-US" sz="2000" dirty="0"/>
              <a:t>ACs have been used for both selection and career development – we concentrate on those used for selection</a:t>
            </a:r>
          </a:p>
          <a:p>
            <a:pPr marL="234950" indent="-227013">
              <a:lnSpc>
                <a:spcPct val="100000"/>
              </a:lnSpc>
              <a:spcBef>
                <a:spcPts val="1200"/>
              </a:spcBef>
            </a:pPr>
            <a:r>
              <a:rPr lang="en-US" sz="2000" dirty="0"/>
              <a:t>The fidelity of simulations in an AC can vary from high to fairly low depending on the specific makeup of the AC – some designed for a particular job, others general appropriate for a group of jobs, some include traditional tests</a:t>
            </a:r>
          </a:p>
          <a:p>
            <a:pPr marL="234950" indent="-227013">
              <a:lnSpc>
                <a:spcPct val="100000"/>
              </a:lnSpc>
              <a:spcBef>
                <a:spcPts val="1200"/>
              </a:spcBef>
            </a:pPr>
            <a:r>
              <a:rPr lang="en-US" sz="2000" dirty="0"/>
              <a:t>Because of this variation we think about ACs as having moderate fidelity</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13</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44603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14</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Beginning of Assessment Centers</a:t>
            </a:r>
          </a:p>
          <a:p>
            <a:pPr marL="460375" indent="-225425">
              <a:lnSpc>
                <a:spcPct val="100000"/>
              </a:lnSpc>
              <a:spcBef>
                <a:spcPts val="1200"/>
              </a:spcBef>
            </a:pPr>
            <a:r>
              <a:rPr lang="en-US" sz="2000" dirty="0"/>
              <a:t>The Management Progress Study of AT&amp;T marked the beginning of the use of the AC for industrial organizations</a:t>
            </a:r>
          </a:p>
          <a:p>
            <a:pPr marL="920750" indent="-234950">
              <a:lnSpc>
                <a:spcPct val="100000"/>
              </a:lnSpc>
              <a:spcBef>
                <a:spcPts val="1200"/>
              </a:spcBef>
              <a:buFont typeface="Wingdings" pitchFamily="2" charset="2"/>
              <a:buChar char="§"/>
            </a:pPr>
            <a:r>
              <a:rPr lang="en-US" sz="2000" dirty="0"/>
              <a:t>Begun in 1956 to study the career development of men hired for managerial positions</a:t>
            </a:r>
          </a:p>
          <a:p>
            <a:pPr marL="920750" indent="-234950">
              <a:lnSpc>
                <a:spcPct val="100000"/>
              </a:lnSpc>
              <a:spcBef>
                <a:spcPts val="1200"/>
              </a:spcBef>
              <a:buFont typeface="Wingdings" pitchFamily="2" charset="2"/>
              <a:buChar char="§"/>
            </a:pPr>
            <a:r>
              <a:rPr lang="en-US" sz="2000" dirty="0"/>
              <a:t>One major focus of the study was to identify the WRCs thought to be related to the successful career progress of managers – one challenge was developing measuring devices</a:t>
            </a:r>
          </a:p>
          <a:p>
            <a:pPr marL="1373188" indent="-227013">
              <a:lnSpc>
                <a:spcPct val="100000"/>
              </a:lnSpc>
              <a:spcBef>
                <a:spcPts val="600"/>
              </a:spcBef>
              <a:buFont typeface="System Font Regular"/>
              <a:buChar char="–"/>
            </a:pPr>
            <a:r>
              <a:rPr lang="en-US" sz="2000" dirty="0"/>
              <a:t>A three-and-a-half day assessment center was devised</a:t>
            </a:r>
          </a:p>
          <a:p>
            <a:pPr marL="1373188" indent="-227013">
              <a:lnSpc>
                <a:spcPct val="100000"/>
              </a:lnSpc>
              <a:spcBef>
                <a:spcPts val="600"/>
              </a:spcBef>
              <a:buFont typeface="System Font Regular"/>
              <a:buChar char="–"/>
            </a:pPr>
            <a:r>
              <a:rPr lang="en-US" sz="2000" dirty="0"/>
              <a:t>Managers brought together in groups of 12 – several ways tried to measure personal characteristics</a:t>
            </a:r>
          </a:p>
          <a:p>
            <a:pPr marL="1373188" indent="-227013">
              <a:lnSpc>
                <a:spcPct val="100000"/>
              </a:lnSpc>
              <a:spcBef>
                <a:spcPts val="600"/>
              </a:spcBef>
              <a:buFont typeface="System Font Regular"/>
              <a:buChar char="–"/>
            </a:pPr>
            <a:r>
              <a:rPr lang="en-US" sz="2000" dirty="0"/>
              <a:t>Data obtained from these measures were related to subsequent movement through managerial levels</a:t>
            </a:r>
          </a:p>
        </p:txBody>
      </p:sp>
    </p:spTree>
    <p:extLst>
      <p:ext uri="{BB962C8B-B14F-4D97-AF65-F5344CB8AC3E}">
        <p14:creationId xmlns:p14="http://schemas.microsoft.com/office/powerpoint/2010/main" val="162158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15</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What Is Measured and How</a:t>
            </a:r>
          </a:p>
          <a:p>
            <a:pPr marL="460375" indent="-225425">
              <a:lnSpc>
                <a:spcPct val="100000"/>
              </a:lnSpc>
              <a:spcBef>
                <a:spcPts val="1200"/>
              </a:spcBef>
            </a:pPr>
            <a:r>
              <a:rPr lang="en-US" sz="2000" b="1" dirty="0"/>
              <a:t>Dimensions</a:t>
            </a:r>
          </a:p>
          <a:p>
            <a:pPr marL="920750" indent="-234950">
              <a:lnSpc>
                <a:spcPct val="100000"/>
              </a:lnSpc>
              <a:spcBef>
                <a:spcPts val="600"/>
              </a:spcBef>
              <a:buFont typeface="Wingdings" pitchFamily="2" charset="2"/>
              <a:buChar char="§"/>
            </a:pPr>
            <a:r>
              <a:rPr lang="en-US" sz="2000" dirty="0"/>
              <a:t>Starts with a job analysis to identify clusters of job activities that are important parts of the job of interest</a:t>
            </a:r>
          </a:p>
          <a:p>
            <a:pPr marL="920750" indent="-234950">
              <a:lnSpc>
                <a:spcPct val="100000"/>
              </a:lnSpc>
              <a:spcBef>
                <a:spcPts val="600"/>
              </a:spcBef>
              <a:buFont typeface="Wingdings" pitchFamily="2" charset="2"/>
              <a:buChar char="§"/>
            </a:pPr>
            <a:r>
              <a:rPr lang="en-US" sz="2000" dirty="0"/>
              <a:t>Each cluster should be specific and observable, comprising job tasks that are related in some way</a:t>
            </a:r>
          </a:p>
          <a:p>
            <a:pPr marL="920750" indent="-234950">
              <a:lnSpc>
                <a:spcPct val="100000"/>
              </a:lnSpc>
              <a:spcBef>
                <a:spcPts val="600"/>
              </a:spcBef>
              <a:buFont typeface="Wingdings" pitchFamily="2" charset="2"/>
              <a:buChar char="§"/>
            </a:pPr>
            <a:r>
              <a:rPr lang="en-US" sz="2000" dirty="0"/>
              <a:t>These job clusters (</a:t>
            </a:r>
            <a:r>
              <a:rPr lang="en-US" sz="2000" i="1" dirty="0"/>
              <a:t>dimensions</a:t>
            </a:r>
            <a:r>
              <a:rPr lang="en-US" sz="2000" dirty="0"/>
              <a:t>) are measured by the AC devices – think about dimensions as the WRCs measured in ACs</a:t>
            </a:r>
          </a:p>
          <a:p>
            <a:pPr marL="920750" indent="-234950">
              <a:lnSpc>
                <a:spcPct val="100000"/>
              </a:lnSpc>
              <a:spcBef>
                <a:spcPts val="600"/>
              </a:spcBef>
              <a:buFont typeface="Wingdings" pitchFamily="2" charset="2"/>
              <a:buChar char="§"/>
            </a:pPr>
            <a:r>
              <a:rPr lang="en-US" sz="2000" dirty="0"/>
              <a:t>Table 13.4 provides brief definitions of nine dimensions commonly used in assessment centers – note that these dimensions are defined based on actual job activities</a:t>
            </a:r>
          </a:p>
        </p:txBody>
      </p:sp>
    </p:spTree>
    <p:extLst>
      <p:ext uri="{BB962C8B-B14F-4D97-AF65-F5344CB8AC3E}">
        <p14:creationId xmlns:p14="http://schemas.microsoft.com/office/powerpoint/2010/main" val="391632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16</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7" name="Picture 6">
            <a:extLst>
              <a:ext uri="{FF2B5EF4-FFF2-40B4-BE49-F238E27FC236}">
                <a16:creationId xmlns:a16="http://schemas.microsoft.com/office/drawing/2014/main" id="{3F2E9E6F-1F14-5E4F-A725-4011F083AFE0}"/>
              </a:ext>
            </a:extLst>
          </p:cNvPr>
          <p:cNvPicPr>
            <a:picLocks noChangeAspect="1"/>
          </p:cNvPicPr>
          <p:nvPr/>
        </p:nvPicPr>
        <p:blipFill>
          <a:blip r:embed="rId2"/>
          <a:stretch>
            <a:fillRect/>
          </a:stretch>
        </p:blipFill>
        <p:spPr>
          <a:xfrm>
            <a:off x="628650" y="1332867"/>
            <a:ext cx="7886700" cy="4192266"/>
          </a:xfrm>
          <a:prstGeom prst="rect">
            <a:avLst/>
          </a:prstGeom>
        </p:spPr>
      </p:pic>
    </p:spTree>
    <p:extLst>
      <p:ext uri="{BB962C8B-B14F-4D97-AF65-F5344CB8AC3E}">
        <p14:creationId xmlns:p14="http://schemas.microsoft.com/office/powerpoint/2010/main" val="2512330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17</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What Is Measured and How</a:t>
            </a:r>
          </a:p>
          <a:p>
            <a:pPr marL="460375" indent="-225425">
              <a:lnSpc>
                <a:spcPct val="100000"/>
              </a:lnSpc>
              <a:spcBef>
                <a:spcPts val="1200"/>
              </a:spcBef>
            </a:pPr>
            <a:r>
              <a:rPr lang="en-US" sz="2000" b="1" dirty="0"/>
              <a:t>Traditional assessment devices</a:t>
            </a:r>
          </a:p>
          <a:p>
            <a:pPr marL="920750" indent="-234950">
              <a:lnSpc>
                <a:spcPct val="100000"/>
              </a:lnSpc>
              <a:spcBef>
                <a:spcPts val="600"/>
              </a:spcBef>
              <a:buFont typeface="Wingdings" pitchFamily="2" charset="2"/>
              <a:buChar char="§"/>
            </a:pPr>
            <a:r>
              <a:rPr lang="en-US" sz="2000" dirty="0"/>
              <a:t>The AT&amp;T ACs often used various types of traditional tests and interviews – mental ability, projective personality, paper-and-pencil personality tests</a:t>
            </a:r>
          </a:p>
          <a:p>
            <a:pPr marL="920750" indent="-234950">
              <a:lnSpc>
                <a:spcPct val="100000"/>
              </a:lnSpc>
              <a:spcBef>
                <a:spcPts val="600"/>
              </a:spcBef>
              <a:buFont typeface="Wingdings" pitchFamily="2" charset="2"/>
              <a:buChar char="§"/>
            </a:pPr>
            <a:r>
              <a:rPr lang="en-US" sz="2000" dirty="0"/>
              <a:t>Because of the expense of using and interpreting such tests, no longer used very often</a:t>
            </a:r>
          </a:p>
          <a:p>
            <a:pPr marL="920750" indent="-234950">
              <a:lnSpc>
                <a:spcPct val="100000"/>
              </a:lnSpc>
              <a:spcBef>
                <a:spcPts val="600"/>
              </a:spcBef>
              <a:buFont typeface="Wingdings" pitchFamily="2" charset="2"/>
              <a:buChar char="§"/>
            </a:pPr>
            <a:r>
              <a:rPr lang="en-US" sz="2000" dirty="0"/>
              <a:t>However ACs do commonly use an in-depth interview that is similar to the background interview – gather information from the candidate about job activities that represent the behavioral dimensions being evaluated</a:t>
            </a:r>
          </a:p>
          <a:p>
            <a:pPr marL="920750" indent="-234950">
              <a:lnSpc>
                <a:spcPct val="100000"/>
              </a:lnSpc>
              <a:spcBef>
                <a:spcPts val="600"/>
              </a:spcBef>
              <a:buFont typeface="Wingdings" pitchFamily="2" charset="2"/>
              <a:buChar char="§"/>
            </a:pPr>
            <a:r>
              <a:rPr lang="en-US" sz="2000" dirty="0"/>
              <a:t>Each interview is structured and focuses on previous job behaviors – formal scoring system used to evaluate each behavioral dimension, shown to be effective at arriving at a final evaluation</a:t>
            </a:r>
          </a:p>
        </p:txBody>
      </p:sp>
    </p:spTree>
    <p:extLst>
      <p:ext uri="{BB962C8B-B14F-4D97-AF65-F5344CB8AC3E}">
        <p14:creationId xmlns:p14="http://schemas.microsoft.com/office/powerpoint/2010/main" val="256908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18</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lnSpcReduction="10000"/>
          </a:bodyPr>
          <a:lstStyle/>
          <a:p>
            <a:pPr marL="0" indent="0">
              <a:lnSpc>
                <a:spcPct val="100000"/>
              </a:lnSpc>
              <a:buNone/>
            </a:pPr>
            <a:r>
              <a:rPr lang="en-US" b="1" dirty="0">
                <a:latin typeface="+mj-lt"/>
              </a:rPr>
              <a:t>What Is Measured and How</a:t>
            </a:r>
          </a:p>
          <a:p>
            <a:pPr marL="460375" indent="-225425">
              <a:lnSpc>
                <a:spcPct val="100000"/>
              </a:lnSpc>
              <a:spcBef>
                <a:spcPts val="1200"/>
              </a:spcBef>
            </a:pPr>
            <a:r>
              <a:rPr lang="en-US" sz="2000" b="1" dirty="0"/>
              <a:t>Simulation tests</a:t>
            </a:r>
          </a:p>
          <a:p>
            <a:pPr marL="920750" indent="-234950">
              <a:lnSpc>
                <a:spcPct val="100000"/>
              </a:lnSpc>
              <a:spcBef>
                <a:spcPts val="600"/>
              </a:spcBef>
              <a:buFont typeface="Wingdings" pitchFamily="2" charset="2"/>
              <a:buChar char="§"/>
            </a:pPr>
            <a:r>
              <a:rPr lang="en-US" sz="1900" i="1" dirty="0"/>
              <a:t>In-Basket</a:t>
            </a:r>
            <a:r>
              <a:rPr lang="en-US" sz="1900" dirty="0"/>
              <a:t> – a paper-and-pencil test designed to replicate administrative tasks of the job under consideration (Table 3.5)</a:t>
            </a:r>
          </a:p>
          <a:p>
            <a:pPr marL="920750" indent="-234950">
              <a:lnSpc>
                <a:spcPct val="100000"/>
              </a:lnSpc>
              <a:spcBef>
                <a:spcPts val="600"/>
              </a:spcBef>
              <a:buFont typeface="Wingdings" pitchFamily="2" charset="2"/>
              <a:buChar char="§"/>
            </a:pPr>
            <a:r>
              <a:rPr lang="en-US" sz="1900" i="1" dirty="0"/>
              <a:t>Leaderless group discussion </a:t>
            </a:r>
            <a:r>
              <a:rPr lang="en-US" sz="1900" dirty="0"/>
              <a:t>(LGD) – designed to represent those managerial activities requiring interaction of small groups of individuals in order to solve a problem successfully, participants tested in groups of six, no one member designated as the official leader or supervisor of the group (Table 13.6)</a:t>
            </a:r>
          </a:p>
          <a:p>
            <a:pPr marL="920750" indent="-234950">
              <a:lnSpc>
                <a:spcPct val="100000"/>
              </a:lnSpc>
              <a:spcBef>
                <a:spcPts val="600"/>
              </a:spcBef>
              <a:buFont typeface="Wingdings" pitchFamily="2" charset="2"/>
              <a:buChar char="§"/>
            </a:pPr>
            <a:r>
              <a:rPr lang="en-US" sz="1900" i="1" dirty="0"/>
              <a:t>Case analysis </a:t>
            </a:r>
            <a:r>
              <a:rPr lang="en-US" sz="1900" dirty="0"/>
              <a:t>– each participant provided with a long description of an organizational problem that changes according to the job being considered, case frequently describes history of certain events in a company with relevant financial data, marketing strategy, organizational structure, case focuses on a dilemma that the participant is asked to resolve (must give specific recommendations, present supporting data, detail any changes in company strategy)</a:t>
            </a:r>
          </a:p>
        </p:txBody>
      </p:sp>
    </p:spTree>
    <p:extLst>
      <p:ext uri="{BB962C8B-B14F-4D97-AF65-F5344CB8AC3E}">
        <p14:creationId xmlns:p14="http://schemas.microsoft.com/office/powerpoint/2010/main" val="2603153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19</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7" name="Picture 6">
            <a:extLst>
              <a:ext uri="{FF2B5EF4-FFF2-40B4-BE49-F238E27FC236}">
                <a16:creationId xmlns:a16="http://schemas.microsoft.com/office/drawing/2014/main" id="{E2FEEA0B-4663-4344-A81F-C0DA928BE67C}"/>
              </a:ext>
            </a:extLst>
          </p:cNvPr>
          <p:cNvPicPr>
            <a:picLocks noChangeAspect="1"/>
          </p:cNvPicPr>
          <p:nvPr/>
        </p:nvPicPr>
        <p:blipFill>
          <a:blip r:embed="rId2"/>
          <a:stretch>
            <a:fillRect/>
          </a:stretch>
        </p:blipFill>
        <p:spPr>
          <a:xfrm>
            <a:off x="628650" y="1294961"/>
            <a:ext cx="7886700" cy="4925913"/>
          </a:xfrm>
          <a:prstGeom prst="rect">
            <a:avLst/>
          </a:prstGeom>
        </p:spPr>
      </p:pic>
    </p:spTree>
    <p:extLst>
      <p:ext uri="{BB962C8B-B14F-4D97-AF65-F5344CB8AC3E}">
        <p14:creationId xmlns:p14="http://schemas.microsoft.com/office/powerpoint/2010/main" val="406356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00B3-2A7D-2849-9940-D8F169FA7CA3}"/>
              </a:ext>
            </a:extLst>
          </p:cNvPr>
          <p:cNvSpPr>
            <a:spLocks noGrp="1"/>
          </p:cNvSpPr>
          <p:nvPr>
            <p:ph type="ctrTitle"/>
          </p:nvPr>
        </p:nvSpPr>
        <p:spPr/>
        <p:txBody>
          <a:bodyPr/>
          <a:lstStyle/>
          <a:p>
            <a:r>
              <a:rPr lang="en-US" dirty="0"/>
              <a:t>CHAPTER 13</a:t>
            </a:r>
          </a:p>
        </p:txBody>
      </p:sp>
      <p:sp>
        <p:nvSpPr>
          <p:cNvPr id="3" name="Subtitle 2">
            <a:extLst>
              <a:ext uri="{FF2B5EF4-FFF2-40B4-BE49-F238E27FC236}">
                <a16:creationId xmlns:a16="http://schemas.microsoft.com/office/drawing/2014/main" id="{3C87261A-2016-554F-83F9-3BB5B8389AA5}"/>
              </a:ext>
            </a:extLst>
          </p:cNvPr>
          <p:cNvSpPr>
            <a:spLocks noGrp="1"/>
          </p:cNvSpPr>
          <p:nvPr>
            <p:ph type="subTitle" idx="1"/>
          </p:nvPr>
        </p:nvSpPr>
        <p:spPr/>
        <p:txBody>
          <a:bodyPr>
            <a:normAutofit/>
          </a:bodyPr>
          <a:lstStyle/>
          <a:p>
            <a:r>
              <a:rPr lang="en-US" dirty="0"/>
              <a:t>Simulation Tests</a:t>
            </a:r>
          </a:p>
        </p:txBody>
      </p:sp>
      <p:sp>
        <p:nvSpPr>
          <p:cNvPr id="4" name="Date Placeholder 3">
            <a:extLst>
              <a:ext uri="{FF2B5EF4-FFF2-40B4-BE49-F238E27FC236}">
                <a16:creationId xmlns:a16="http://schemas.microsoft.com/office/drawing/2014/main" id="{98F5BBC6-81EA-E44F-988D-3558FFA57D66}"/>
              </a:ext>
            </a:extLst>
          </p:cNvPr>
          <p:cNvSpPr>
            <a:spLocks noGrp="1"/>
          </p:cNvSpPr>
          <p:nvPr>
            <p:ph type="dt" sz="half" idx="10"/>
          </p:nvPr>
        </p:nvSpPr>
        <p:spPr>
          <a:xfrm>
            <a:off x="685800" y="6356352"/>
            <a:ext cx="7772400" cy="293024"/>
          </a:xfrm>
        </p:spPr>
        <p:txBody>
          <a:bodyPr lIns="0" tIns="0" rIns="0" bIns="0" anchor="b" anchorCtr="0"/>
          <a:lstStyle>
            <a:lvl1pPr algn="ctr">
              <a:defRPr sz="800" b="1">
                <a:latin typeface="+mj-lt"/>
              </a:defRPr>
            </a:lvl1p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312063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20</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3" name="Picture 2">
            <a:extLst>
              <a:ext uri="{FF2B5EF4-FFF2-40B4-BE49-F238E27FC236}">
                <a16:creationId xmlns:a16="http://schemas.microsoft.com/office/drawing/2014/main" id="{55162F44-2C20-4947-BABC-11E7D5BFE4F6}"/>
              </a:ext>
            </a:extLst>
          </p:cNvPr>
          <p:cNvPicPr>
            <a:picLocks noChangeAspect="1"/>
          </p:cNvPicPr>
          <p:nvPr/>
        </p:nvPicPr>
        <p:blipFill>
          <a:blip r:embed="rId2"/>
          <a:stretch>
            <a:fillRect/>
          </a:stretch>
        </p:blipFill>
        <p:spPr>
          <a:xfrm>
            <a:off x="628650" y="1498725"/>
            <a:ext cx="7886700" cy="4520425"/>
          </a:xfrm>
          <a:prstGeom prst="rect">
            <a:avLst/>
          </a:prstGeom>
        </p:spPr>
      </p:pic>
    </p:spTree>
    <p:extLst>
      <p:ext uri="{BB962C8B-B14F-4D97-AF65-F5344CB8AC3E}">
        <p14:creationId xmlns:p14="http://schemas.microsoft.com/office/powerpoint/2010/main" val="89585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21</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Training of Assessors</a:t>
            </a:r>
          </a:p>
          <a:p>
            <a:pPr marL="460375" indent="-225425">
              <a:lnSpc>
                <a:spcPct val="100000"/>
              </a:lnSpc>
              <a:spcBef>
                <a:spcPts val="1200"/>
              </a:spcBef>
            </a:pPr>
            <a:r>
              <a:rPr lang="en-US" dirty="0"/>
              <a:t>If an AC is to be useful as a selection device, it is crucial that </a:t>
            </a:r>
            <a:r>
              <a:rPr lang="en-US" i="1" dirty="0"/>
              <a:t>assessors</a:t>
            </a:r>
            <a:r>
              <a:rPr lang="en-US" dirty="0"/>
              <a:t> (staff members who have the responsibility of observing and evaluating behaviors of participants) have the necessary training (Table 13.7)</a:t>
            </a:r>
          </a:p>
          <a:p>
            <a:pPr marL="460375" indent="-225425">
              <a:lnSpc>
                <a:spcPct val="100000"/>
              </a:lnSpc>
              <a:spcBef>
                <a:spcPts val="600"/>
              </a:spcBef>
            </a:pPr>
            <a:r>
              <a:rPr lang="en-US" dirty="0"/>
              <a:t>The major duty of an assessor is to record the behavior of a participant in an exercise and use that data to rate the participant on each behavioral dimension appropriate for the exercise</a:t>
            </a:r>
          </a:p>
          <a:p>
            <a:pPr marL="460375" indent="-225425">
              <a:lnSpc>
                <a:spcPct val="100000"/>
              </a:lnSpc>
              <a:spcBef>
                <a:spcPts val="600"/>
              </a:spcBef>
            </a:pPr>
            <a:r>
              <a:rPr lang="en-US" dirty="0"/>
              <a:t>Assessors are usually managers within the organization</a:t>
            </a:r>
          </a:p>
          <a:p>
            <a:pPr marL="460375" indent="-225425">
              <a:lnSpc>
                <a:spcPct val="100000"/>
              </a:lnSpc>
              <a:spcBef>
                <a:spcPts val="600"/>
              </a:spcBef>
            </a:pPr>
            <a:r>
              <a:rPr lang="en-US" dirty="0"/>
              <a:t>After all exercises have been completed, assessors come together to discuss their observations</a:t>
            </a:r>
          </a:p>
          <a:p>
            <a:pPr marL="460375" indent="-225425">
              <a:lnSpc>
                <a:spcPct val="100000"/>
              </a:lnSpc>
              <a:spcBef>
                <a:spcPts val="600"/>
              </a:spcBef>
            </a:pPr>
            <a:r>
              <a:rPr lang="en-US" dirty="0"/>
              <a:t>Ratings and data gathered by each assessor are used to develop group or final scores of each participant on each dimension</a:t>
            </a:r>
          </a:p>
        </p:txBody>
      </p:sp>
    </p:spTree>
    <p:extLst>
      <p:ext uri="{BB962C8B-B14F-4D97-AF65-F5344CB8AC3E}">
        <p14:creationId xmlns:p14="http://schemas.microsoft.com/office/powerpoint/2010/main" val="907160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22</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7" name="Picture 6">
            <a:extLst>
              <a:ext uri="{FF2B5EF4-FFF2-40B4-BE49-F238E27FC236}">
                <a16:creationId xmlns:a16="http://schemas.microsoft.com/office/drawing/2014/main" id="{31D28B5D-42B9-A84E-BEF3-EAEBA4AA50F1}"/>
              </a:ext>
            </a:extLst>
          </p:cNvPr>
          <p:cNvPicPr>
            <a:picLocks noChangeAspect="1"/>
          </p:cNvPicPr>
          <p:nvPr/>
        </p:nvPicPr>
        <p:blipFill>
          <a:blip r:embed="rId2"/>
          <a:stretch>
            <a:fillRect/>
          </a:stretch>
        </p:blipFill>
        <p:spPr>
          <a:xfrm>
            <a:off x="628650" y="2238865"/>
            <a:ext cx="7886700" cy="2380270"/>
          </a:xfrm>
          <a:prstGeom prst="rect">
            <a:avLst/>
          </a:prstGeom>
        </p:spPr>
      </p:pic>
    </p:spTree>
    <p:extLst>
      <p:ext uri="{BB962C8B-B14F-4D97-AF65-F5344CB8AC3E}">
        <p14:creationId xmlns:p14="http://schemas.microsoft.com/office/powerpoint/2010/main" val="4192044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23</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Training of Assessors</a:t>
            </a:r>
          </a:p>
          <a:p>
            <a:pPr marL="460375" indent="-225425">
              <a:lnSpc>
                <a:spcPct val="100000"/>
              </a:lnSpc>
              <a:spcBef>
                <a:spcPts val="1200"/>
              </a:spcBef>
            </a:pPr>
            <a:r>
              <a:rPr lang="en-US" dirty="0"/>
              <a:t>Understanding the behavioral dimensions</a:t>
            </a:r>
          </a:p>
          <a:p>
            <a:pPr marL="920750" indent="-234950">
              <a:lnSpc>
                <a:spcPct val="100000"/>
              </a:lnSpc>
              <a:spcBef>
                <a:spcPts val="1200"/>
              </a:spcBef>
              <a:buFont typeface="Wingdings" pitchFamily="2" charset="2"/>
              <a:buChar char="§"/>
            </a:pPr>
            <a:r>
              <a:rPr lang="en-US" sz="2000" dirty="0"/>
              <a:t>The first step in training assessors is to familiarize them with the behavioral dimensions – all assessors should have a common understanding of the dimensions</a:t>
            </a:r>
          </a:p>
          <a:p>
            <a:pPr marL="920750" indent="-234950">
              <a:lnSpc>
                <a:spcPct val="100000"/>
              </a:lnSpc>
              <a:spcBef>
                <a:spcPts val="1200"/>
              </a:spcBef>
              <a:buFont typeface="Wingdings" pitchFamily="2" charset="2"/>
              <a:buChar char="§"/>
            </a:pPr>
            <a:r>
              <a:rPr lang="en-US" sz="2000" dirty="0"/>
              <a:t>Example definition that could be used for an AC dimension focused on first-line supervisors:</a:t>
            </a:r>
          </a:p>
          <a:p>
            <a:pPr marL="1033463" indent="0">
              <a:buNone/>
            </a:pPr>
            <a:r>
              <a:rPr lang="en-US" sz="1800" i="1" dirty="0"/>
              <a:t>Tolerance for stress: Stability of performance under pressure and/or opposition. A first-line supervisor finds himself/herself in a stressful situation because of three main factors: (a) multiple demands on the work unit that must be completed at approximately the same deadline, (b) the joint roles he/she must play as both a representative of management to </a:t>
            </a:r>
            <a:r>
              <a:rPr lang="en-US" sz="1800" i="1" dirty="0" err="1"/>
              <a:t>nonmanagement</a:t>
            </a:r>
            <a:r>
              <a:rPr lang="en-US" sz="1800" i="1" dirty="0"/>
              <a:t> employees and a representative of </a:t>
            </a:r>
            <a:r>
              <a:rPr lang="en-US" sz="1800" i="1" dirty="0" err="1"/>
              <a:t>nonmanagement</a:t>
            </a:r>
            <a:r>
              <a:rPr lang="en-US" sz="1800" i="1" dirty="0"/>
              <a:t> employees to management, and (c) confrontation by employees who are angry or hostile because of a work situation.</a:t>
            </a:r>
          </a:p>
          <a:p>
            <a:pPr marL="685800" indent="0">
              <a:lnSpc>
                <a:spcPct val="100000"/>
              </a:lnSpc>
              <a:spcBef>
                <a:spcPts val="1200"/>
              </a:spcBef>
              <a:buNone/>
            </a:pPr>
            <a:endParaRPr lang="en-US" dirty="0"/>
          </a:p>
        </p:txBody>
      </p:sp>
    </p:spTree>
    <p:extLst>
      <p:ext uri="{BB962C8B-B14F-4D97-AF65-F5344CB8AC3E}">
        <p14:creationId xmlns:p14="http://schemas.microsoft.com/office/powerpoint/2010/main" val="1393635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24</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Training of Assessors</a:t>
            </a:r>
          </a:p>
          <a:p>
            <a:pPr marL="460375" indent="-225425">
              <a:lnSpc>
                <a:spcPct val="100000"/>
              </a:lnSpc>
              <a:spcBef>
                <a:spcPts val="1200"/>
              </a:spcBef>
            </a:pPr>
            <a:r>
              <a:rPr lang="en-US" dirty="0"/>
              <a:t>Observing the behavior of participants</a:t>
            </a:r>
          </a:p>
          <a:p>
            <a:pPr marL="920750" indent="-234950">
              <a:lnSpc>
                <a:spcPct val="100000"/>
              </a:lnSpc>
              <a:spcBef>
                <a:spcPts val="600"/>
              </a:spcBef>
              <a:buFont typeface="Wingdings" pitchFamily="2" charset="2"/>
              <a:buChar char="§"/>
            </a:pPr>
            <a:r>
              <a:rPr lang="en-US" sz="2000" dirty="0"/>
              <a:t>Initial tendency of assessors is to immediately make evaluative judgments about the performance of participants in AC exercises – instead they should focus on recording the behavior of the participant</a:t>
            </a:r>
          </a:p>
          <a:p>
            <a:pPr marL="460375" indent="-225425">
              <a:lnSpc>
                <a:spcPct val="100000"/>
              </a:lnSpc>
              <a:spcBef>
                <a:spcPts val="1200"/>
              </a:spcBef>
            </a:pPr>
            <a:r>
              <a:rPr lang="en-US" sz="2000" dirty="0"/>
              <a:t>Categorizing participant behavior</a:t>
            </a:r>
          </a:p>
          <a:p>
            <a:pPr marL="920750" indent="-234950">
              <a:lnSpc>
                <a:spcPct val="100000"/>
              </a:lnSpc>
              <a:spcBef>
                <a:spcPts val="600"/>
              </a:spcBef>
              <a:buFont typeface="Wingdings" pitchFamily="2" charset="2"/>
              <a:buChar char="§"/>
            </a:pPr>
            <a:r>
              <a:rPr lang="en-US" sz="2000" dirty="0"/>
              <a:t>Assessor must record the behavior of the participant under the proper dimension</a:t>
            </a:r>
          </a:p>
          <a:p>
            <a:pPr marL="460375" indent="-225425">
              <a:lnSpc>
                <a:spcPct val="100000"/>
              </a:lnSpc>
              <a:spcBef>
                <a:spcPts val="1200"/>
              </a:spcBef>
            </a:pPr>
            <a:r>
              <a:rPr lang="en-US" sz="2000" dirty="0"/>
              <a:t>Determining the rating of participant behavior</a:t>
            </a:r>
          </a:p>
          <a:p>
            <a:pPr marL="920750" indent="-234950">
              <a:lnSpc>
                <a:spcPct val="100000"/>
              </a:lnSpc>
              <a:spcBef>
                <a:spcPts val="600"/>
              </a:spcBef>
              <a:buFont typeface="Wingdings" pitchFamily="2" charset="2"/>
              <a:buChar char="§"/>
            </a:pPr>
            <a:r>
              <a:rPr lang="en-US" sz="2000" dirty="0"/>
              <a:t>Assessors must be consistent in the use of rating scales to evaluate the behavior of participants on the dimensions</a:t>
            </a:r>
          </a:p>
          <a:p>
            <a:pPr marL="920750" indent="-234950">
              <a:lnSpc>
                <a:spcPct val="100000"/>
              </a:lnSpc>
              <a:spcBef>
                <a:spcPts val="600"/>
              </a:spcBef>
              <a:buFont typeface="Wingdings" pitchFamily="2" charset="2"/>
              <a:buChar char="§"/>
            </a:pPr>
            <a:endParaRPr lang="en-US" sz="2000" dirty="0"/>
          </a:p>
        </p:txBody>
      </p:sp>
    </p:spTree>
    <p:extLst>
      <p:ext uri="{BB962C8B-B14F-4D97-AF65-F5344CB8AC3E}">
        <p14:creationId xmlns:p14="http://schemas.microsoft.com/office/powerpoint/2010/main" val="96730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25</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Training of Assessors</a:t>
            </a:r>
          </a:p>
          <a:p>
            <a:pPr marL="460375" indent="-225425">
              <a:lnSpc>
                <a:spcPct val="100000"/>
              </a:lnSpc>
              <a:spcBef>
                <a:spcPts val="1200"/>
              </a:spcBef>
            </a:pPr>
            <a:r>
              <a:rPr lang="en-US" dirty="0"/>
              <a:t>Determining dimension and overall evaluation ratings</a:t>
            </a:r>
          </a:p>
          <a:p>
            <a:pPr marL="920750" indent="-234950">
              <a:lnSpc>
                <a:spcPct val="100000"/>
              </a:lnSpc>
              <a:spcBef>
                <a:spcPts val="1200"/>
              </a:spcBef>
              <a:buFont typeface="Wingdings" pitchFamily="2" charset="2"/>
              <a:buChar char="§"/>
            </a:pPr>
            <a:r>
              <a:rPr lang="en-US" sz="2000" dirty="0"/>
              <a:t>Combine the data on the same dimension across two or more exercises – focuses on using PEDRs (post-exercise dimension ratings) to develop DRs (dimension ratings)</a:t>
            </a:r>
          </a:p>
          <a:p>
            <a:pPr marL="920750" indent="-234950">
              <a:lnSpc>
                <a:spcPct val="100000"/>
              </a:lnSpc>
              <a:spcBef>
                <a:spcPts val="1200"/>
              </a:spcBef>
              <a:buFont typeface="Wingdings" pitchFamily="2" charset="2"/>
              <a:buChar char="§"/>
            </a:pPr>
            <a:r>
              <a:rPr lang="en-US" sz="2000" dirty="0"/>
              <a:t>Last step in training concerns how to use the DRs to form the OAR (overall assessment rating) of the participant’s ability in the complete AC to determine the most critical dimensions which are weighted more heavily in producing the overall rating</a:t>
            </a:r>
          </a:p>
          <a:p>
            <a:pPr marL="920750" indent="-234950">
              <a:lnSpc>
                <a:spcPct val="100000"/>
              </a:lnSpc>
              <a:spcBef>
                <a:spcPts val="1200"/>
              </a:spcBef>
              <a:buFont typeface="Wingdings" pitchFamily="2" charset="2"/>
              <a:buChar char="§"/>
            </a:pPr>
            <a:r>
              <a:rPr lang="en-US" sz="2000" dirty="0"/>
              <a:t>Assessor groups are often required to complete a mock assessment or a small group of candidates under observation of experienced assessors</a:t>
            </a:r>
          </a:p>
        </p:txBody>
      </p:sp>
    </p:spTree>
    <p:extLst>
      <p:ext uri="{BB962C8B-B14F-4D97-AF65-F5344CB8AC3E}">
        <p14:creationId xmlns:p14="http://schemas.microsoft.com/office/powerpoint/2010/main" val="3345118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26</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Validity of Assessment Centers</a:t>
            </a:r>
          </a:p>
          <a:p>
            <a:pPr marL="460375" indent="-225425">
              <a:lnSpc>
                <a:spcPct val="100000"/>
              </a:lnSpc>
              <a:spcBef>
                <a:spcPts val="1200"/>
              </a:spcBef>
            </a:pPr>
            <a:r>
              <a:rPr lang="en-US" dirty="0"/>
              <a:t>Phase 1: We Love Assessment Centers!</a:t>
            </a:r>
          </a:p>
          <a:p>
            <a:pPr marL="920750" indent="-234950">
              <a:lnSpc>
                <a:spcPct val="100000"/>
              </a:lnSpc>
              <a:spcBef>
                <a:spcPts val="1200"/>
              </a:spcBef>
              <a:buFont typeface="Wingdings" pitchFamily="2" charset="2"/>
              <a:buChar char="§"/>
            </a:pPr>
            <a:r>
              <a:rPr lang="en-US" dirty="0"/>
              <a:t>Ratings predictive of movement into middle-level management</a:t>
            </a:r>
          </a:p>
          <a:p>
            <a:pPr marL="920750" indent="-234950">
              <a:lnSpc>
                <a:spcPct val="100000"/>
              </a:lnSpc>
              <a:spcBef>
                <a:spcPts val="1200"/>
              </a:spcBef>
              <a:buFont typeface="Wingdings" pitchFamily="2" charset="2"/>
              <a:buChar char="§"/>
            </a:pPr>
            <a:r>
              <a:rPr lang="en-US" dirty="0"/>
              <a:t>Reduced or eliminated both racial and gender differences – evidence ACs could produce adverse impact</a:t>
            </a:r>
          </a:p>
          <a:p>
            <a:pPr marL="920750" indent="-234950">
              <a:lnSpc>
                <a:spcPct val="100000"/>
              </a:lnSpc>
              <a:spcBef>
                <a:spcPts val="1200"/>
              </a:spcBef>
              <a:buFont typeface="Wingdings" pitchFamily="2" charset="2"/>
              <a:buChar char="§"/>
            </a:pPr>
            <a:r>
              <a:rPr lang="en-US" dirty="0"/>
              <a:t>For about 25 years after AC development at AT&amp;T, selection specialists loved ACs</a:t>
            </a:r>
          </a:p>
        </p:txBody>
      </p:sp>
    </p:spTree>
    <p:extLst>
      <p:ext uri="{BB962C8B-B14F-4D97-AF65-F5344CB8AC3E}">
        <p14:creationId xmlns:p14="http://schemas.microsoft.com/office/powerpoint/2010/main" val="3613383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27</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Validity of Assessment Centers</a:t>
            </a:r>
          </a:p>
          <a:p>
            <a:pPr marL="460375" indent="-225425">
              <a:lnSpc>
                <a:spcPct val="100000"/>
              </a:lnSpc>
              <a:spcBef>
                <a:spcPts val="1200"/>
              </a:spcBef>
            </a:pPr>
            <a:r>
              <a:rPr lang="en-US" dirty="0"/>
              <a:t>Phase 2: This Is Not Working and It’s Your Fault, Not Mine!</a:t>
            </a:r>
          </a:p>
          <a:p>
            <a:pPr marL="920750" indent="-234950">
              <a:lnSpc>
                <a:spcPct val="100000"/>
              </a:lnSpc>
              <a:spcBef>
                <a:spcPts val="1200"/>
              </a:spcBef>
              <a:buFont typeface="Wingdings" pitchFamily="2" charset="2"/>
              <a:buChar char="§"/>
            </a:pPr>
            <a:r>
              <a:rPr lang="en-US" dirty="0"/>
              <a:t>1982 research study focused on the failure of ACs to demonstrate the pattern of correlations among dimension ratings they were predicted to produce</a:t>
            </a:r>
          </a:p>
          <a:p>
            <a:pPr marL="920750" indent="-234950">
              <a:lnSpc>
                <a:spcPct val="100000"/>
              </a:lnSpc>
              <a:spcBef>
                <a:spcPts val="1200"/>
              </a:spcBef>
              <a:buFont typeface="Wingdings" pitchFamily="2" charset="2"/>
              <a:buChar char="§"/>
            </a:pPr>
            <a:r>
              <a:rPr lang="en-US" dirty="0"/>
              <a:t>If the dimension of planning and organizing measured with in-basket test, interview, and case analysis, then correlation of ratings for participants should be quite high – referred to as </a:t>
            </a:r>
            <a:r>
              <a:rPr lang="en-US" i="1" dirty="0"/>
              <a:t>convergent validity </a:t>
            </a:r>
            <a:r>
              <a:rPr lang="en-US" dirty="0"/>
              <a:t>– but evidence show that ratings were very low</a:t>
            </a:r>
          </a:p>
        </p:txBody>
      </p:sp>
    </p:spTree>
    <p:extLst>
      <p:ext uri="{BB962C8B-B14F-4D97-AF65-F5344CB8AC3E}">
        <p14:creationId xmlns:p14="http://schemas.microsoft.com/office/powerpoint/2010/main" val="205780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Assessment Centers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28</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Validity of Assessment Centers</a:t>
            </a:r>
          </a:p>
          <a:p>
            <a:r>
              <a:rPr lang="en-US" dirty="0"/>
              <a:t>Phase 3: Well I Might Have Made a Mistake and We May Be Okay After All.</a:t>
            </a:r>
          </a:p>
          <a:p>
            <a:pPr marL="920750" indent="-234950">
              <a:lnSpc>
                <a:spcPct val="100000"/>
              </a:lnSpc>
              <a:spcBef>
                <a:spcPts val="1200"/>
              </a:spcBef>
              <a:buFont typeface="Wingdings" pitchFamily="2" charset="2"/>
              <a:buChar char="§"/>
            </a:pPr>
            <a:r>
              <a:rPr lang="en-US" dirty="0"/>
              <a:t>This phase of thinking and research on ACs started in the early 2000s</a:t>
            </a:r>
          </a:p>
          <a:p>
            <a:pPr marL="920750" indent="-234950">
              <a:lnSpc>
                <a:spcPct val="100000"/>
              </a:lnSpc>
              <a:spcBef>
                <a:spcPts val="1200"/>
              </a:spcBef>
              <a:buFont typeface="Wingdings" pitchFamily="2" charset="2"/>
              <a:buChar char="§"/>
            </a:pPr>
            <a:r>
              <a:rPr lang="en-US" dirty="0"/>
              <a:t>Its major theme is that the measurement model that expected PEDRs to correlate for the same dimension across exercises and not to correlate among different dimensions within an exercise is an incorrect way of thinking about ACs – AC OAR scores found to consistently correlate with various measures of work performance</a:t>
            </a:r>
          </a:p>
          <a:p>
            <a:pPr marL="920750" indent="-234950">
              <a:lnSpc>
                <a:spcPct val="100000"/>
              </a:lnSpc>
              <a:spcBef>
                <a:spcPts val="1200"/>
              </a:spcBef>
              <a:buFont typeface="Wingdings" pitchFamily="2" charset="2"/>
              <a:buChar char="§"/>
            </a:pPr>
            <a:endParaRPr lang="en-US" dirty="0"/>
          </a:p>
        </p:txBody>
      </p:sp>
    </p:spTree>
    <p:extLst>
      <p:ext uri="{BB962C8B-B14F-4D97-AF65-F5344CB8AC3E}">
        <p14:creationId xmlns:p14="http://schemas.microsoft.com/office/powerpoint/2010/main" val="1075256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Situational Judgment Tests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29</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234950" indent="-227013">
              <a:lnSpc>
                <a:spcPct val="100000"/>
              </a:lnSpc>
              <a:spcBef>
                <a:spcPts val="1200"/>
              </a:spcBef>
            </a:pPr>
            <a:r>
              <a:rPr lang="en-US" dirty="0"/>
              <a:t>Situational judgment tests (SJTs) are verbal simulations and regarded as low-fidelity because they are almost exclusively descriptions of work situations or behaviors rather than actual replications</a:t>
            </a:r>
          </a:p>
          <a:p>
            <a:pPr marL="234950" indent="-227013">
              <a:lnSpc>
                <a:spcPct val="100000"/>
              </a:lnSpc>
              <a:spcBef>
                <a:spcPts val="1200"/>
              </a:spcBef>
            </a:pPr>
            <a:r>
              <a:rPr lang="en-US" dirty="0"/>
              <a:t>They ask the respondent to choose among multiple-choice alternatives that are various behaviors that may be taken to address the work situation described in the question</a:t>
            </a:r>
          </a:p>
          <a:p>
            <a:pPr marL="234950" indent="-227013">
              <a:lnSpc>
                <a:spcPct val="100000"/>
              </a:lnSpc>
              <a:spcBef>
                <a:spcPts val="1200"/>
              </a:spcBef>
            </a:pPr>
            <a:r>
              <a:rPr lang="en-US" dirty="0"/>
              <a:t>Table 13.8 contains examples of item stems (questions) and possible responses that may be contained in a situational judgment test</a:t>
            </a:r>
          </a:p>
        </p:txBody>
      </p:sp>
    </p:spTree>
    <p:extLst>
      <p:ext uri="{BB962C8B-B14F-4D97-AF65-F5344CB8AC3E}">
        <p14:creationId xmlns:p14="http://schemas.microsoft.com/office/powerpoint/2010/main" val="207932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D598-09D5-8F48-AF4A-281DB26967D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F51D511-CA58-6B49-A216-69BD5E7A719D}"/>
              </a:ext>
            </a:extLst>
          </p:cNvPr>
          <p:cNvSpPr>
            <a:spLocks noGrp="1"/>
          </p:cNvSpPr>
          <p:nvPr>
            <p:ph idx="1"/>
          </p:nvPr>
        </p:nvSpPr>
        <p:spPr>
          <a:xfrm>
            <a:off x="628650" y="1463040"/>
            <a:ext cx="7886700" cy="4955514"/>
          </a:xfrm>
        </p:spPr>
        <p:txBody>
          <a:bodyPr>
            <a:noAutofit/>
          </a:bodyPr>
          <a:lstStyle/>
          <a:p>
            <a:pPr marL="290513" indent="-290513">
              <a:buFont typeface="+mj-lt"/>
              <a:buAutoNum type="arabicPeriod"/>
            </a:pPr>
            <a:r>
              <a:rPr lang="en-US" dirty="0"/>
              <a:t>Understand what a simulation test is.</a:t>
            </a:r>
          </a:p>
          <a:p>
            <a:pPr marL="290513" indent="-290513">
              <a:buFont typeface="+mj-lt"/>
              <a:buAutoNum type="arabicPeriod"/>
            </a:pPr>
            <a:r>
              <a:rPr lang="en-US" dirty="0"/>
              <a:t>Know the advantages of using a simulation test in selection.</a:t>
            </a:r>
          </a:p>
          <a:p>
            <a:pPr marL="290513" indent="-290513">
              <a:buFont typeface="+mj-lt"/>
              <a:buAutoNum type="arabicPeriod"/>
            </a:pPr>
            <a:r>
              <a:rPr lang="en-US" dirty="0"/>
              <a:t>Know the limitations of using a simulation test in selection.</a:t>
            </a:r>
          </a:p>
          <a:p>
            <a:pPr marL="290513" indent="-290513">
              <a:buFont typeface="+mj-lt"/>
              <a:buAutoNum type="arabicPeriod"/>
            </a:pPr>
            <a:r>
              <a:rPr lang="en-US" dirty="0"/>
              <a:t>Understand what a work sample test is.</a:t>
            </a:r>
          </a:p>
          <a:p>
            <a:pPr marL="290513" indent="-290513">
              <a:buFont typeface="+mj-lt"/>
              <a:buAutoNum type="arabicPeriod"/>
            </a:pPr>
            <a:r>
              <a:rPr lang="en-US" dirty="0"/>
              <a:t>Understand what an assessment center is.</a:t>
            </a:r>
          </a:p>
          <a:p>
            <a:pPr marL="290513" indent="-290513">
              <a:buFont typeface="+mj-lt"/>
              <a:buAutoNum type="arabicPeriod"/>
            </a:pPr>
            <a:r>
              <a:rPr lang="en-US" dirty="0"/>
              <a:t>Understand what a situational judgment test is.</a:t>
            </a:r>
            <a:endParaRPr lang="en-US" sz="1800" dirty="0"/>
          </a:p>
        </p:txBody>
      </p:sp>
      <p:sp>
        <p:nvSpPr>
          <p:cNvPr id="4" name="Slide Number Placeholder 3">
            <a:extLst>
              <a:ext uri="{FF2B5EF4-FFF2-40B4-BE49-F238E27FC236}">
                <a16:creationId xmlns:a16="http://schemas.microsoft.com/office/drawing/2014/main" id="{D57030AA-A40A-194F-91D7-5F88D79BBE96}"/>
              </a:ext>
            </a:extLst>
          </p:cNvPr>
          <p:cNvSpPr>
            <a:spLocks noGrp="1"/>
          </p:cNvSpPr>
          <p:nvPr>
            <p:ph type="sldNum" sz="quarter" idx="12"/>
          </p:nvPr>
        </p:nvSpPr>
        <p:spPr/>
        <p:txBody>
          <a:bodyPr/>
          <a:lstStyle/>
          <a:p>
            <a:fld id="{C6E7765F-978A-F841-9637-D5ED7CD3AF88}" type="slidenum">
              <a:rPr lang="en-US" smtClean="0"/>
              <a:pPr/>
              <a:t>3</a:t>
            </a:fld>
            <a:endParaRPr lang="en-US" dirty="0"/>
          </a:p>
        </p:txBody>
      </p:sp>
      <p:sp>
        <p:nvSpPr>
          <p:cNvPr id="5" name="Date Placeholder 3">
            <a:extLst>
              <a:ext uri="{FF2B5EF4-FFF2-40B4-BE49-F238E27FC236}">
                <a16:creationId xmlns:a16="http://schemas.microsoft.com/office/drawing/2014/main" id="{E20152D4-237B-DA45-B826-9ACC55BFA1BD}"/>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81705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Situational Judgment Tests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30</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7" name="Picture 6">
            <a:extLst>
              <a:ext uri="{FF2B5EF4-FFF2-40B4-BE49-F238E27FC236}">
                <a16:creationId xmlns:a16="http://schemas.microsoft.com/office/drawing/2014/main" id="{003F9CC4-F0E3-3D42-B1B3-7D5BC375FF0F}"/>
              </a:ext>
            </a:extLst>
          </p:cNvPr>
          <p:cNvPicPr>
            <a:picLocks noChangeAspect="1"/>
          </p:cNvPicPr>
          <p:nvPr/>
        </p:nvPicPr>
        <p:blipFill>
          <a:blip r:embed="rId2"/>
          <a:stretch>
            <a:fillRect/>
          </a:stretch>
        </p:blipFill>
        <p:spPr>
          <a:xfrm>
            <a:off x="628650" y="1958377"/>
            <a:ext cx="7918188" cy="2952988"/>
          </a:xfrm>
          <a:prstGeom prst="rect">
            <a:avLst/>
          </a:prstGeom>
        </p:spPr>
      </p:pic>
    </p:spTree>
    <p:extLst>
      <p:ext uri="{BB962C8B-B14F-4D97-AF65-F5344CB8AC3E}">
        <p14:creationId xmlns:p14="http://schemas.microsoft.com/office/powerpoint/2010/main" val="151141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Simulation Tests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234950" indent="-227013">
              <a:lnSpc>
                <a:spcPct val="100000"/>
              </a:lnSpc>
              <a:spcBef>
                <a:spcPts val="1200"/>
              </a:spcBef>
            </a:pPr>
            <a:r>
              <a:rPr lang="en-US" dirty="0"/>
              <a:t>Selection devices that assess applicants by means of testing situations that resemble actual parts of the job being considered – the terms </a:t>
            </a:r>
            <a:r>
              <a:rPr lang="en-US" i="1" dirty="0"/>
              <a:t>performance test </a:t>
            </a:r>
            <a:r>
              <a:rPr lang="en-US" dirty="0"/>
              <a:t>and </a:t>
            </a:r>
            <a:r>
              <a:rPr lang="en-US" i="1" dirty="0"/>
              <a:t>work samples </a:t>
            </a:r>
            <a:r>
              <a:rPr lang="en-US" dirty="0"/>
              <a:t>also frequently used</a:t>
            </a:r>
          </a:p>
          <a:p>
            <a:pPr marL="234950" indent="-227013">
              <a:lnSpc>
                <a:spcPct val="100000"/>
              </a:lnSpc>
              <a:spcBef>
                <a:spcPts val="1200"/>
              </a:spcBef>
            </a:pPr>
            <a:r>
              <a:rPr lang="en-US" dirty="0"/>
              <a:t>Examples of simulation tests are requiring applicants to</a:t>
            </a:r>
          </a:p>
          <a:p>
            <a:pPr marL="685800" indent="-225425">
              <a:lnSpc>
                <a:spcPct val="100000"/>
              </a:lnSpc>
              <a:spcBef>
                <a:spcPts val="1200"/>
              </a:spcBef>
              <a:buFont typeface="Wingdings" pitchFamily="2" charset="2"/>
              <a:buChar char="§"/>
            </a:pPr>
            <a:r>
              <a:rPr lang="en-US" dirty="0"/>
              <a:t>write a simple computer program to solve a common work problem</a:t>
            </a:r>
          </a:p>
          <a:p>
            <a:pPr marL="685800" indent="-225425">
              <a:lnSpc>
                <a:spcPct val="100000"/>
              </a:lnSpc>
              <a:spcBef>
                <a:spcPts val="1200"/>
              </a:spcBef>
              <a:buFont typeface="Wingdings" pitchFamily="2" charset="2"/>
              <a:buChar char="§"/>
            </a:pPr>
            <a:r>
              <a:rPr lang="en-US" dirty="0"/>
              <a:t>fix a plumbing leak in a house</a:t>
            </a:r>
          </a:p>
          <a:p>
            <a:pPr marL="685800" indent="-225425">
              <a:lnSpc>
                <a:spcPct val="100000"/>
              </a:lnSpc>
              <a:spcBef>
                <a:spcPts val="1200"/>
              </a:spcBef>
              <a:buFont typeface="Wingdings" pitchFamily="2" charset="2"/>
              <a:buChar char="§"/>
            </a:pPr>
            <a:r>
              <a:rPr lang="en-US" dirty="0"/>
              <a:t>work together to design a marketing strategy for a new product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4</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84521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Consistency of Behavior</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234950" indent="-227013">
              <a:lnSpc>
                <a:spcPct val="100000"/>
              </a:lnSpc>
              <a:spcBef>
                <a:spcPts val="1200"/>
              </a:spcBef>
            </a:pPr>
            <a:r>
              <a:rPr lang="en-US" sz="2000" dirty="0"/>
              <a:t>Wernimont and Campbell stated that selection decisions are most accurate when “behavioral consistency” is the major characteristic of the selection program</a:t>
            </a:r>
          </a:p>
          <a:p>
            <a:pPr marL="234950" indent="-227013">
              <a:lnSpc>
                <a:spcPct val="100000"/>
              </a:lnSpc>
              <a:spcBef>
                <a:spcPts val="1200"/>
              </a:spcBef>
            </a:pPr>
            <a:r>
              <a:rPr lang="en-US" sz="2000" dirty="0"/>
              <a:t>To clarify their point they categorized all selection devices as either signs or samples</a:t>
            </a:r>
          </a:p>
          <a:p>
            <a:pPr marL="685800" indent="-225425">
              <a:lnSpc>
                <a:spcPct val="100000"/>
              </a:lnSpc>
              <a:spcBef>
                <a:spcPts val="1200"/>
              </a:spcBef>
              <a:buFont typeface="Wingdings" pitchFamily="2" charset="2"/>
              <a:buChar char="§"/>
            </a:pPr>
            <a:r>
              <a:rPr lang="en-US" sz="2000" i="1" dirty="0"/>
              <a:t>Signs</a:t>
            </a:r>
            <a:r>
              <a:rPr lang="en-US" sz="2000" dirty="0"/>
              <a:t> – selection tests used as secondary indicators of an individual’s behavior in job activities</a:t>
            </a:r>
          </a:p>
          <a:p>
            <a:pPr marL="920750" indent="-234950">
              <a:lnSpc>
                <a:spcPct val="100000"/>
              </a:lnSpc>
              <a:spcBef>
                <a:spcPts val="600"/>
              </a:spcBef>
              <a:buFont typeface="System Font Regular"/>
              <a:buChar char="–"/>
            </a:pPr>
            <a:r>
              <a:rPr lang="en-US" sz="1800" dirty="0"/>
              <a:t>Examples: application forms that ask for degrees, former job titles, years of work experience</a:t>
            </a:r>
          </a:p>
          <a:p>
            <a:pPr marL="685800" indent="-225425">
              <a:lnSpc>
                <a:spcPct val="100000"/>
              </a:lnSpc>
              <a:spcBef>
                <a:spcPts val="1200"/>
              </a:spcBef>
              <a:buFont typeface="Wingdings" pitchFamily="2" charset="2"/>
              <a:buChar char="§"/>
            </a:pPr>
            <a:r>
              <a:rPr lang="en-US" sz="2000" i="1" dirty="0"/>
              <a:t>Samples</a:t>
            </a:r>
            <a:r>
              <a:rPr lang="en-US" sz="2000" dirty="0"/>
              <a:t> – selection tests that gather information about behaviors consistent with the job behaviors being predicted</a:t>
            </a:r>
          </a:p>
          <a:p>
            <a:pPr marL="920750" indent="-225425">
              <a:lnSpc>
                <a:spcPct val="100000"/>
              </a:lnSpc>
              <a:spcBef>
                <a:spcPts val="600"/>
              </a:spcBef>
              <a:buFont typeface="System Font Regular"/>
              <a:buChar char="–"/>
            </a:pPr>
            <a:r>
              <a:rPr lang="en-US" sz="1800" dirty="0"/>
              <a:t>Examples: instruments that gather information about work experience and educational history related to specific job behaviors, simulation exercises requiring applicants to complete a set of actions that replicate job behaviors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5</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62751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Consistency of Behavior</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Limitations of Simulations</a:t>
            </a:r>
          </a:p>
          <a:p>
            <a:pPr marL="460375" indent="-225425">
              <a:lnSpc>
                <a:spcPct val="100000"/>
              </a:lnSpc>
              <a:spcBef>
                <a:spcPts val="1200"/>
              </a:spcBef>
            </a:pPr>
            <a:r>
              <a:rPr lang="en-US" dirty="0"/>
              <a:t>Difficult to construct simulation tests representative of job activities</a:t>
            </a:r>
          </a:p>
          <a:p>
            <a:pPr marL="460375" indent="-225425">
              <a:lnSpc>
                <a:spcPct val="100000"/>
              </a:lnSpc>
              <a:spcBef>
                <a:spcPts val="1200"/>
              </a:spcBef>
            </a:pPr>
            <a:r>
              <a:rPr lang="en-US" dirty="0"/>
              <a:t>Simulation tests usually developed on the assumption that the applicants already have the knowledge, ability, skill to complete the job behavior required in the test, if specialized knowledge required, training in that specialized knowledge should be included before the test begins – makes the test longer and more difficult to administer</a:t>
            </a:r>
          </a:p>
          <a:p>
            <a:pPr marL="460375" indent="-225425">
              <a:lnSpc>
                <a:spcPct val="100000"/>
              </a:lnSpc>
              <a:spcBef>
                <a:spcPts val="1200"/>
              </a:spcBef>
            </a:pPr>
            <a:r>
              <a:rPr lang="en-US" dirty="0"/>
              <a:t>Simulations much more expensive than other selection devices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6</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42682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Consistency of Behavior</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Types of Simulation Tests</a:t>
            </a:r>
          </a:p>
          <a:p>
            <a:pPr marL="460375" indent="-225425">
              <a:lnSpc>
                <a:spcPct val="100000"/>
              </a:lnSpc>
              <a:spcBef>
                <a:spcPts val="1200"/>
              </a:spcBef>
            </a:pPr>
            <a:r>
              <a:rPr lang="en-US" sz="2000" dirty="0"/>
              <a:t>By content of the test:</a:t>
            </a:r>
          </a:p>
          <a:p>
            <a:pPr marL="920750" indent="-234950">
              <a:lnSpc>
                <a:spcPct val="100000"/>
              </a:lnSpc>
              <a:spcBef>
                <a:spcPts val="600"/>
              </a:spcBef>
              <a:buFont typeface="Wingdings" pitchFamily="2" charset="2"/>
              <a:buChar char="§"/>
            </a:pPr>
            <a:r>
              <a:rPr lang="en-US" sz="2000" i="1" dirty="0"/>
              <a:t>Motor</a:t>
            </a:r>
            <a:r>
              <a:rPr lang="en-US" sz="2000" dirty="0"/>
              <a:t> – simulation that replicates physical activities of the job (e.g., operating a machine, installing a piece of equipment)</a:t>
            </a:r>
          </a:p>
          <a:p>
            <a:pPr marL="920750" indent="-234950">
              <a:lnSpc>
                <a:spcPct val="100000"/>
              </a:lnSpc>
              <a:spcBef>
                <a:spcPts val="600"/>
              </a:spcBef>
              <a:buFont typeface="Wingdings" pitchFamily="2" charset="2"/>
              <a:buChar char="§"/>
            </a:pPr>
            <a:r>
              <a:rPr lang="en-US" sz="2000" i="1" dirty="0"/>
              <a:t>Verbal</a:t>
            </a:r>
            <a:r>
              <a:rPr lang="en-US" sz="2000" dirty="0"/>
              <a:t> – simulation that replicates the verbal, cognitive, or people-interaction activities of the job (e.g., simulating an interrogation, demonstrating how to train subordinates)</a:t>
            </a:r>
          </a:p>
          <a:p>
            <a:pPr marL="460375" indent="-225425">
              <a:lnSpc>
                <a:spcPct val="100000"/>
              </a:lnSpc>
              <a:spcBef>
                <a:spcPts val="1200"/>
              </a:spcBef>
            </a:pPr>
            <a:r>
              <a:rPr lang="en-US" sz="2000" dirty="0"/>
              <a:t>Fidelity:</a:t>
            </a:r>
          </a:p>
          <a:p>
            <a:pPr marL="920750" indent="-234950">
              <a:lnSpc>
                <a:spcPct val="100000"/>
              </a:lnSpc>
              <a:spcBef>
                <a:spcPts val="600"/>
              </a:spcBef>
              <a:buFont typeface="Wingdings" pitchFamily="2" charset="2"/>
              <a:buChar char="§"/>
            </a:pPr>
            <a:r>
              <a:rPr lang="en-US" sz="2000" dirty="0"/>
              <a:t>Refers to the degree to which the simulation matches or replicates the physical and/or psychological demands and activities of the job for which it is designed</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7</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380266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Work Samples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234950" indent="-227013">
              <a:lnSpc>
                <a:spcPct val="100000"/>
              </a:lnSpc>
              <a:spcBef>
                <a:spcPts val="1200"/>
              </a:spcBef>
            </a:pPr>
            <a:r>
              <a:rPr lang="en-US" dirty="0"/>
              <a:t>The oldest type of simulation used in the early 1900s to select clerical staff (tests of typing and editing a business letter and skilled tradespeople (automobile repair, carpenters, masons)</a:t>
            </a:r>
          </a:p>
          <a:p>
            <a:pPr marL="234950" indent="-227013">
              <a:lnSpc>
                <a:spcPct val="100000"/>
              </a:lnSpc>
              <a:spcBef>
                <a:spcPts val="1200"/>
              </a:spcBef>
            </a:pPr>
            <a:r>
              <a:rPr lang="en-US" dirty="0"/>
              <a:t>Samples of job tasks that applicants are asked to perform – performance is scored</a:t>
            </a:r>
          </a:p>
          <a:p>
            <a:pPr marL="234950" indent="-227013">
              <a:lnSpc>
                <a:spcPct val="100000"/>
              </a:lnSpc>
              <a:spcBef>
                <a:spcPts val="1200"/>
              </a:spcBef>
            </a:pPr>
            <a:r>
              <a:rPr lang="en-US" dirty="0"/>
              <a:t>High-fidelity simulations – either motor or verbal</a:t>
            </a:r>
          </a:p>
          <a:p>
            <a:pPr marL="234950" indent="-227013">
              <a:lnSpc>
                <a:spcPct val="100000"/>
              </a:lnSpc>
              <a:spcBef>
                <a:spcPts val="1200"/>
              </a:spcBef>
            </a:pPr>
            <a:r>
              <a:rPr lang="en-US" dirty="0"/>
              <a:t>Table 13.1 presents examples of various work-sample tests and the jobs for which they have been used – a wide variety of tests have been used, even for the same job</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8</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94799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Work Samples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9</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8" name="Picture 7">
            <a:extLst>
              <a:ext uri="{FF2B5EF4-FFF2-40B4-BE49-F238E27FC236}">
                <a16:creationId xmlns:a16="http://schemas.microsoft.com/office/drawing/2014/main" id="{F64F32D9-5E0D-AA46-A56E-21F516AB8479}"/>
              </a:ext>
            </a:extLst>
          </p:cNvPr>
          <p:cNvPicPr>
            <a:picLocks noChangeAspect="1"/>
          </p:cNvPicPr>
          <p:nvPr/>
        </p:nvPicPr>
        <p:blipFill>
          <a:blip r:embed="rId2"/>
          <a:stretch>
            <a:fillRect/>
          </a:stretch>
        </p:blipFill>
        <p:spPr>
          <a:xfrm>
            <a:off x="2038409" y="1304591"/>
            <a:ext cx="5067181" cy="4905537"/>
          </a:xfrm>
          <a:prstGeom prst="rect">
            <a:avLst/>
          </a:prstGeom>
        </p:spPr>
      </p:pic>
    </p:spTree>
    <p:extLst>
      <p:ext uri="{BB962C8B-B14F-4D97-AF65-F5344CB8AC3E}">
        <p14:creationId xmlns:p14="http://schemas.microsoft.com/office/powerpoint/2010/main" val="2426248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2925</TotalTime>
  <Words>2316</Words>
  <Application>Microsoft Macintosh PowerPoint</Application>
  <PresentationFormat>On-screen Show (4:3)</PresentationFormat>
  <Paragraphs>204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System Font Regular</vt:lpstr>
      <vt:lpstr>Times New Roman</vt:lpstr>
      <vt:lpstr>Wingdings</vt:lpstr>
      <vt:lpstr>Office Theme</vt:lpstr>
      <vt:lpstr>PowerPoint Presentation</vt:lpstr>
      <vt:lpstr>CHAPTER 13</vt:lpstr>
      <vt:lpstr>Learning Objectives</vt:lpstr>
      <vt:lpstr>Simulation Tests</vt:lpstr>
      <vt:lpstr>Consistency of Behavior</vt:lpstr>
      <vt:lpstr>Consistency of Behavior</vt:lpstr>
      <vt:lpstr>Consistency of Behavior</vt:lpstr>
      <vt:lpstr>Work Samples</vt:lpstr>
      <vt:lpstr>Work Samples</vt:lpstr>
      <vt:lpstr>Work Samples</vt:lpstr>
      <vt:lpstr>Work Samples</vt:lpstr>
      <vt:lpstr>Work Samples</vt:lpstr>
      <vt:lpstr>Assessment Centers</vt:lpstr>
      <vt:lpstr>Assessment Centers</vt:lpstr>
      <vt:lpstr>Assessment Centers</vt:lpstr>
      <vt:lpstr>Assessment Centers</vt:lpstr>
      <vt:lpstr>Assessment Centers</vt:lpstr>
      <vt:lpstr>Assessment Centers</vt:lpstr>
      <vt:lpstr>Assessment Centers</vt:lpstr>
      <vt:lpstr>Assessment Centers</vt:lpstr>
      <vt:lpstr>Assessment Centers</vt:lpstr>
      <vt:lpstr>Assessment Centers</vt:lpstr>
      <vt:lpstr>Assessment Centers</vt:lpstr>
      <vt:lpstr>Assessment Centers</vt:lpstr>
      <vt:lpstr>Assessment Centers</vt:lpstr>
      <vt:lpstr>Assessment Centers</vt:lpstr>
      <vt:lpstr>Assessment Centers</vt:lpstr>
      <vt:lpstr>Assessment Centers</vt:lpstr>
      <vt:lpstr>Situational Judgment Tests</vt:lpstr>
      <vt:lpstr>Situational Judgment Tests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148</cp:revision>
  <dcterms:created xsi:type="dcterms:W3CDTF">2018-08-23T16:39:34Z</dcterms:created>
  <dcterms:modified xsi:type="dcterms:W3CDTF">2018-09-27T16:16:47Z</dcterms:modified>
</cp:coreProperties>
</file>